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907" autoAdjust="0"/>
  </p:normalViewPr>
  <p:slideViewPr>
    <p:cSldViewPr snapToGrid="0">
      <p:cViewPr>
        <p:scale>
          <a:sx n="68" d="100"/>
          <a:sy n="68" d="100"/>
        </p:scale>
        <p:origin x="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40CB70-93BB-45B4-8AA7-68A9B9461BD0}" type="datetimeFigureOut">
              <a:rPr lang="en-US" smtClean="0"/>
              <a:t>9/25/2018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D6011-F293-41C8-A078-757F4D138B31}" type="slidenum">
              <a:rPr lang="en-US" smtClean="0"/>
              <a:t>‹#›</a:t>
            </a:fld>
            <a:endParaRPr lang="en-US"/>
          </a:p>
        </p:txBody>
      </p:sp>
    </p:spTree>
    <p:extLst>
      <p:ext uri="{BB962C8B-B14F-4D97-AF65-F5344CB8AC3E}">
        <p14:creationId xmlns:p14="http://schemas.microsoft.com/office/powerpoint/2010/main" val="3692364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1</a:t>
            </a:fld>
            <a:endParaRPr lang="en-US"/>
          </a:p>
        </p:txBody>
      </p:sp>
    </p:spTree>
    <p:extLst>
      <p:ext uri="{BB962C8B-B14F-4D97-AF65-F5344CB8AC3E}">
        <p14:creationId xmlns:p14="http://schemas.microsoft.com/office/powerpoint/2010/main" val="1763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a:solidFill>
                  <a:schemeClr val="tx1"/>
                </a:solidFill>
                <a:effectLst/>
                <a:latin typeface="+mn-lt"/>
                <a:ea typeface="+mn-ea"/>
                <a:cs typeface="+mn-cs"/>
              </a:rPr>
              <a:t>We researched the question:</a:t>
            </a:r>
          </a:p>
          <a:p>
            <a:pPr lvl="0" fontAlgn="base"/>
            <a:r>
              <a:rPr lang="en-US" sz="1200" kern="1200" dirty="0">
                <a:solidFill>
                  <a:schemeClr val="tx1"/>
                </a:solidFill>
                <a:effectLst/>
                <a:latin typeface="+mn-lt"/>
                <a:ea typeface="+mn-ea"/>
                <a:cs typeface="+mn-cs"/>
              </a:rPr>
              <a:t>What is the impact of digital tools on literacy skills in the elementary school setting?</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We also looked</a:t>
            </a:r>
            <a:r>
              <a:rPr lang="en-US" sz="1200" kern="1200" baseline="0" dirty="0">
                <a:solidFill>
                  <a:schemeClr val="tx1"/>
                </a:solidFill>
                <a:effectLst/>
                <a:latin typeface="+mn-lt"/>
                <a:ea typeface="+mn-ea"/>
                <a:cs typeface="+mn-cs"/>
              </a:rPr>
              <a:t> into w</a:t>
            </a:r>
            <a:r>
              <a:rPr lang="en-US" sz="1200" kern="1200" dirty="0">
                <a:solidFill>
                  <a:schemeClr val="tx1"/>
                </a:solidFill>
                <a:effectLst/>
                <a:latin typeface="+mn-lt"/>
                <a:ea typeface="+mn-ea"/>
                <a:cs typeface="+mn-cs"/>
              </a:rPr>
              <a:t>hich digital tools, if any, are most beneficial for increasing literacy skills in the elementary school setting?</a:t>
            </a:r>
          </a:p>
          <a:p>
            <a:pPr lvl="0" fontAlgn="base"/>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Digital Tools:</a:t>
            </a:r>
            <a:endParaRPr lang="en-US" sz="1200" kern="1200" baseline="0" dirty="0">
              <a:solidFill>
                <a:schemeClr val="tx1"/>
              </a:solidFill>
              <a:effectLst/>
              <a:latin typeface="+mn-lt"/>
              <a:ea typeface="+mn-ea"/>
              <a:cs typeface="+mn-cs"/>
            </a:endParaRPr>
          </a:p>
          <a:p>
            <a:pPr lvl="0" fontAlgn="base"/>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e-books, iPads, computers and/or devices, and apps or computer programs. </a:t>
            </a:r>
          </a:p>
          <a:p>
            <a:pPr lvl="0" fontAlgn="base"/>
            <a:r>
              <a:rPr lang="en-US" sz="1200" kern="1200" dirty="0">
                <a:solidFill>
                  <a:schemeClr val="tx1"/>
                </a:solidFill>
                <a:effectLst/>
                <a:latin typeface="+mn-lt"/>
                <a:ea typeface="+mn-ea"/>
                <a:cs typeface="+mn-cs"/>
              </a:rPr>
              <a:t>Literacy</a:t>
            </a:r>
            <a:r>
              <a:rPr lang="en-US" sz="1200" kern="1200" baseline="0" dirty="0">
                <a:solidFill>
                  <a:schemeClr val="tx1"/>
                </a:solidFill>
                <a:effectLst/>
                <a:latin typeface="+mn-lt"/>
                <a:ea typeface="+mn-ea"/>
                <a:cs typeface="+mn-cs"/>
              </a:rPr>
              <a:t> Skills:</a:t>
            </a:r>
          </a:p>
          <a:p>
            <a:pPr lvl="0" fontAlgn="base"/>
            <a:r>
              <a:rPr lang="en-US" sz="1200" kern="1200" dirty="0">
                <a:solidFill>
                  <a:schemeClr val="tx1"/>
                </a:solidFill>
                <a:effectLst/>
                <a:latin typeface="+mn-lt"/>
                <a:ea typeface="+mn-ea"/>
                <a:cs typeface="+mn-cs"/>
              </a:rPr>
              <a:t>word recognition, fluency, and reading comprehension. </a:t>
            </a:r>
          </a:p>
          <a:p>
            <a:pPr lvl="0" fontAlgn="base"/>
            <a:r>
              <a:rPr lang="en-US" sz="1200" kern="1200" dirty="0">
                <a:solidFill>
                  <a:schemeClr val="tx1"/>
                </a:solidFill>
                <a:effectLst/>
                <a:latin typeface="+mn-lt"/>
                <a:ea typeface="+mn-ea"/>
                <a:cs typeface="+mn-cs"/>
              </a:rPr>
              <a:t>Word recognition-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ability to accurately identify letters and words, primarily in the early elementary stages.</a:t>
            </a:r>
          </a:p>
          <a:p>
            <a:pPr lvl="0" fontAlgn="base"/>
            <a:r>
              <a:rPr lang="en-US" sz="1200" kern="1200" dirty="0">
                <a:solidFill>
                  <a:schemeClr val="tx1"/>
                </a:solidFill>
                <a:effectLst/>
                <a:latin typeface="+mn-lt"/>
                <a:ea typeface="+mn-ea"/>
                <a:cs typeface="+mn-cs"/>
              </a:rPr>
              <a:t>Fluency-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ability to read aloud accurately, at a steady pace, and with expression.</a:t>
            </a:r>
          </a:p>
          <a:p>
            <a:pPr lvl="0" fontAlgn="base"/>
            <a:r>
              <a:rPr lang="en-US" sz="1200" kern="1200" dirty="0">
                <a:solidFill>
                  <a:schemeClr val="tx1"/>
                </a:solidFill>
                <a:effectLst/>
                <a:latin typeface="+mn-lt"/>
                <a:ea typeface="+mn-ea"/>
                <a:cs typeface="+mn-cs"/>
              </a:rPr>
              <a:t>Reading comprehension-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ability for a child to read a text and recount the information and events accurately.</a:t>
            </a:r>
          </a:p>
          <a:p>
            <a:pPr lvl="0" fontAlgn="base"/>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2</a:t>
            </a:fld>
            <a:endParaRPr lang="en-US"/>
          </a:p>
        </p:txBody>
      </p:sp>
    </p:spTree>
    <p:extLst>
      <p:ext uri="{BB962C8B-B14F-4D97-AF65-F5344CB8AC3E}">
        <p14:creationId xmlns:p14="http://schemas.microsoft.com/office/powerpoint/2010/main" val="3568479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BCPS has such a diverse population of students</a:t>
            </a:r>
          </a:p>
          <a:p>
            <a:r>
              <a:rPr lang="en-US" sz="1200" kern="1200" dirty="0">
                <a:solidFill>
                  <a:schemeClr val="tx1"/>
                </a:solidFill>
                <a:effectLst/>
                <a:latin typeface="+mn-lt"/>
                <a:ea typeface="+mn-ea"/>
                <a:cs typeface="+mn-cs"/>
              </a:rPr>
              <a:t>1</a:t>
            </a:r>
            <a:r>
              <a:rPr lang="en-US" sz="1200" kern="1200" baseline="0" dirty="0">
                <a:solidFill>
                  <a:schemeClr val="tx1"/>
                </a:solidFill>
                <a:effectLst/>
                <a:latin typeface="+mn-lt"/>
                <a:ea typeface="+mn-ea"/>
                <a:cs typeface="+mn-cs"/>
              </a:rPr>
              <a:t> to 1 devices were rolled out in the past few years</a:t>
            </a:r>
          </a:p>
          <a:p>
            <a:r>
              <a:rPr lang="en-US" sz="1200" kern="1200" baseline="0" dirty="0">
                <a:solidFill>
                  <a:schemeClr val="tx1"/>
                </a:solidFill>
                <a:effectLst/>
                <a:latin typeface="+mn-lt"/>
                <a:ea typeface="+mn-ea"/>
                <a:cs typeface="+mn-cs"/>
              </a:rPr>
              <a:t>Teachers should utilize technology given to them in a way to benefit student learning</a:t>
            </a:r>
          </a:p>
          <a:p>
            <a:r>
              <a:rPr lang="en-US" sz="1200" kern="1200" baseline="0" dirty="0">
                <a:solidFill>
                  <a:schemeClr val="tx1"/>
                </a:solidFill>
                <a:effectLst/>
                <a:latin typeface="+mn-lt"/>
                <a:ea typeface="+mn-ea"/>
                <a:cs typeface="+mn-cs"/>
              </a:rPr>
              <a:t>We were curious to see if the use of technology could be used to increase their reading and literacy skills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3</a:t>
            </a:fld>
            <a:endParaRPr lang="en-US"/>
          </a:p>
        </p:txBody>
      </p:sp>
    </p:spTree>
    <p:extLst>
      <p:ext uri="{BB962C8B-B14F-4D97-AF65-F5344CB8AC3E}">
        <p14:creationId xmlns:p14="http://schemas.microsoft.com/office/powerpoint/2010/main" val="1294798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Literacy skills are important because children should be able to identify letters, read words fluently, and comprehend what they are reading in order to be successful in all other subject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review is beneficial to all teachers and instructors because students need to learn to read in order to be successful in not</a:t>
            </a:r>
            <a:r>
              <a:rPr lang="en-US" baseline="0" dirty="0"/>
              <a:t> only reading/language arts, but in all other subjects as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Students will not fall behind as they move into the later grades. If they are able to read and comprehend texts successfully, then this skill will transfer into other subject areas.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Students who struggle with the foundational reading skills in the primary grades fall further behind their peers as they move into the intermediate and higher grades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Personal experience: 3</a:t>
            </a:r>
            <a:r>
              <a:rPr lang="en-US" baseline="30000" dirty="0"/>
              <a:t>rd</a:t>
            </a:r>
            <a:r>
              <a:rPr lang="en-US" baseline="0" dirty="0"/>
              <a:t> grade, many students are behind on their reading levels. We use </a:t>
            </a:r>
            <a:r>
              <a:rPr lang="en-US" baseline="0" dirty="0" err="1"/>
              <a:t>iReady</a:t>
            </a:r>
            <a:r>
              <a:rPr lang="en-US" baseline="0" dirty="0"/>
              <a:t> which is a county wide program, but we also use the devices with various programs. Assign different leveled texts, customized assignments, website with specific games,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4</a:t>
            </a:fld>
            <a:endParaRPr lang="en-US"/>
          </a:p>
        </p:txBody>
      </p:sp>
    </p:spTree>
    <p:extLst>
      <p:ext uri="{BB962C8B-B14F-4D97-AF65-F5344CB8AC3E}">
        <p14:creationId xmlns:p14="http://schemas.microsoft.com/office/powerpoint/2010/main" val="2347960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E-Books vs. Traditional Printed Books:</a:t>
            </a:r>
            <a:r>
              <a:rPr lang="en-US" baseline="0" dirty="0"/>
              <a:t> </a:t>
            </a:r>
            <a:r>
              <a:rPr lang="en-US" dirty="0"/>
              <a:t>no difference in fluency or reading comprehension with the use of e-books as opposed to traditional printed books when students were simply just reading the text.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When tools were available to use when reading the e-books (such as narration, highlighted words, dictionary, and musical cues), the children’s comprehension increased.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When technology and apps were provided for instruction, it was found that the children’s foundational phonics skills improved. These foundational phonics skills include letter recognition, sight word fluency, and phonemic awareness.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App- on the iPad called “</a:t>
            </a:r>
            <a:r>
              <a:rPr lang="en-US" sz="1200" i="1" kern="1200" dirty="0">
                <a:solidFill>
                  <a:schemeClr val="tx1"/>
                </a:solidFill>
                <a:effectLst/>
                <a:latin typeface="+mn-lt"/>
                <a:ea typeface="+mn-ea"/>
                <a:cs typeface="+mn-cs"/>
              </a:rPr>
              <a:t>The Sight Words: Kids Learn App</a:t>
            </a:r>
            <a:r>
              <a:rPr lang="en-US" sz="1200" i="0" kern="1200" dirty="0">
                <a:solidFill>
                  <a:schemeClr val="tx1"/>
                </a:solidFill>
                <a:effectLst/>
                <a:latin typeface="+mn-lt"/>
                <a:ea typeface="+mn-ea"/>
                <a:cs typeface="+mn-cs"/>
              </a:rPr>
              <a:t>” helped target sight word fluency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Computer program-</a:t>
            </a:r>
            <a:r>
              <a:rPr lang="en-US" baseline="0" dirty="0"/>
              <a:t> “</a:t>
            </a:r>
            <a:r>
              <a:rPr lang="en-US" baseline="0" dirty="0" err="1"/>
              <a:t>Alphie’s</a:t>
            </a:r>
            <a:r>
              <a:rPr lang="en-US" baseline="0" dirty="0"/>
              <a:t> Alley” and </a:t>
            </a:r>
            <a:r>
              <a:rPr lang="en-US" sz="1200" i="1" kern="1200" dirty="0">
                <a:solidFill>
                  <a:schemeClr val="tx1"/>
                </a:solidFill>
                <a:effectLst/>
                <a:latin typeface="+mn-lt"/>
                <a:ea typeface="+mn-ea"/>
                <a:cs typeface="+mn-cs"/>
              </a:rPr>
              <a:t>Early Reading</a:t>
            </a:r>
            <a:r>
              <a:rPr lang="en-US" sz="1200" i="0" kern="1200" baseline="0" dirty="0">
                <a:solidFill>
                  <a:schemeClr val="tx1"/>
                </a:solidFill>
                <a:effectLst/>
                <a:latin typeface="+mn-lt"/>
                <a:ea typeface="+mn-ea"/>
                <a:cs typeface="+mn-cs"/>
              </a:rPr>
              <a:t> </a:t>
            </a:r>
            <a:r>
              <a:rPr lang="en-US" baseline="0" dirty="0"/>
              <a:t>similar to </a:t>
            </a:r>
            <a:r>
              <a:rPr lang="en-US" baseline="0" dirty="0" err="1"/>
              <a:t>iReady</a:t>
            </a:r>
            <a:r>
              <a:rPr lang="en-US" baseline="0" dirty="0"/>
              <a:t> in BCPS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was also found that students overall enjoyed reading with the technology over the traditional printed sources. </a:t>
            </a:r>
            <a:endParaRPr lang="en-US" dirty="0"/>
          </a:p>
          <a:p>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5</a:t>
            </a:fld>
            <a:endParaRPr lang="en-US"/>
          </a:p>
        </p:txBody>
      </p:sp>
    </p:spTree>
    <p:extLst>
      <p:ext uri="{BB962C8B-B14F-4D97-AF65-F5344CB8AC3E}">
        <p14:creationId xmlns:p14="http://schemas.microsoft.com/office/powerpoint/2010/main" val="5232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analyzing several studies</a:t>
            </a:r>
            <a:r>
              <a:rPr lang="en-US" baseline="0" dirty="0"/>
              <a:t> and their data points, the research methods were sound and we would expect similar results would occur repeated again. </a:t>
            </a:r>
          </a:p>
          <a:p>
            <a:endParaRPr lang="en-US" baseline="0" dirty="0"/>
          </a:p>
          <a:p>
            <a:r>
              <a:rPr lang="en-US" dirty="0"/>
              <a:t>We would</a:t>
            </a:r>
            <a:r>
              <a:rPr lang="en-US" baseline="0" dirty="0"/>
              <a:t> conduct the same tests, but in a variety of areas and districts with diverse populations in order to compare and contrast results </a:t>
            </a:r>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6</a:t>
            </a:fld>
            <a:endParaRPr lang="en-US"/>
          </a:p>
        </p:txBody>
      </p:sp>
    </p:spTree>
    <p:extLst>
      <p:ext uri="{BB962C8B-B14F-4D97-AF65-F5344CB8AC3E}">
        <p14:creationId xmlns:p14="http://schemas.microsoft.com/office/powerpoint/2010/main" val="26181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Educators can use a variety of digital tools as interventions to help students who are performing below grade level with early reading skills.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As technology continues to advance, teachers should become aware of the digital tools available in order to enhance students’ literacy skills.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Computer programs and apps are valuable tools to use in the classroom because it gives the teacher the ability to customize instruction for each students’ needs. We believe that if students are motivated and engaged in their work, then they are more likely to be successful in the classroom.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05D6011-F293-41C8-A078-757F4D138B31}" type="slidenum">
              <a:rPr lang="en-US" smtClean="0"/>
              <a:t>7</a:t>
            </a:fld>
            <a:endParaRPr lang="en-US"/>
          </a:p>
        </p:txBody>
      </p:sp>
    </p:spTree>
    <p:extLst>
      <p:ext uri="{BB962C8B-B14F-4D97-AF65-F5344CB8AC3E}">
        <p14:creationId xmlns:p14="http://schemas.microsoft.com/office/powerpoint/2010/main" val="1723905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9/25/2018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9/25/2018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9/25/2018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9/25/2018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9/25/2018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9/25/2018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9/25/2018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olleverywhere.com/multiple_choice_polls/zkTikxaXmTbPb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896" y="2316732"/>
            <a:ext cx="8825658" cy="3206158"/>
          </a:xfrm>
        </p:spPr>
        <p:txBody>
          <a:bodyPr/>
          <a:lstStyle/>
          <a:p>
            <a:pPr algn="ctr"/>
            <a:r>
              <a:rPr lang="en-US" dirty="0" err="1"/>
              <a:t>cfsd</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What is the Impact of Digital Tools on Literacy Skills in the Elementary School Setting?</a:t>
            </a:r>
            <a:br>
              <a:rPr lang="en-US" dirty="0"/>
            </a:br>
            <a:r>
              <a:rPr lang="en-US" dirty="0"/>
              <a:t> </a:t>
            </a:r>
          </a:p>
        </p:txBody>
      </p:sp>
      <p:sp>
        <p:nvSpPr>
          <p:cNvPr id="3" name="Subtitle 2"/>
          <p:cNvSpPr>
            <a:spLocks noGrp="1"/>
          </p:cNvSpPr>
          <p:nvPr>
            <p:ph type="subTitle" idx="1"/>
          </p:nvPr>
        </p:nvSpPr>
        <p:spPr>
          <a:xfrm>
            <a:off x="1270865" y="4944805"/>
            <a:ext cx="8825658" cy="861420"/>
          </a:xfrm>
        </p:spPr>
        <p:txBody>
          <a:bodyPr>
            <a:normAutofit/>
          </a:bodyPr>
          <a:lstStyle/>
          <a:p>
            <a:pPr algn="ctr"/>
            <a:r>
              <a:rPr lang="en-US" sz="2800" dirty="0">
                <a:solidFill>
                  <a:schemeClr val="bg1">
                    <a:lumMod val="75000"/>
                  </a:schemeClr>
                </a:solidFill>
              </a:rPr>
              <a:t>By: Alex Zurek and Gabrielle Antalffy</a:t>
            </a:r>
          </a:p>
        </p:txBody>
      </p:sp>
    </p:spTree>
    <p:extLst>
      <p:ext uri="{BB962C8B-B14F-4D97-AF65-F5344CB8AC3E}">
        <p14:creationId xmlns:p14="http://schemas.microsoft.com/office/powerpoint/2010/main" val="1093367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Topic</a:t>
            </a:r>
          </a:p>
        </p:txBody>
      </p:sp>
      <p:sp>
        <p:nvSpPr>
          <p:cNvPr id="3" name="Content Placeholder 2"/>
          <p:cNvSpPr>
            <a:spLocks noGrp="1"/>
          </p:cNvSpPr>
          <p:nvPr>
            <p:ph idx="1"/>
          </p:nvPr>
        </p:nvSpPr>
        <p:spPr>
          <a:xfrm>
            <a:off x="1154954" y="2603500"/>
            <a:ext cx="8825659" cy="2789594"/>
          </a:xfrm>
        </p:spPr>
        <p:txBody>
          <a:bodyPr/>
          <a:lstStyle/>
          <a:p>
            <a:pPr lvl="0" fontAlgn="base"/>
            <a:r>
              <a:rPr lang="en-US" sz="3200" dirty="0"/>
              <a:t>What is the impact of digital tools on literacy skills in the elementary school setting?</a:t>
            </a:r>
            <a:endParaRPr lang="en-US" dirty="0"/>
          </a:p>
          <a:p>
            <a:pPr lvl="1" fontAlgn="base"/>
            <a:r>
              <a:rPr lang="en-US" sz="2400" dirty="0"/>
              <a:t>Digital Tools</a:t>
            </a:r>
          </a:p>
          <a:p>
            <a:pPr lvl="1" fontAlgn="base"/>
            <a:r>
              <a:rPr lang="en-US" sz="2400" dirty="0"/>
              <a:t>Literacy Skills</a:t>
            </a:r>
          </a:p>
          <a:p>
            <a:endParaRPr lang="en-US" dirty="0"/>
          </a:p>
        </p:txBody>
      </p:sp>
      <p:sp>
        <p:nvSpPr>
          <p:cNvPr id="4" name="TextBox 3"/>
          <p:cNvSpPr txBox="1"/>
          <p:nvPr/>
        </p:nvSpPr>
        <p:spPr>
          <a:xfrm>
            <a:off x="446887" y="5854297"/>
            <a:ext cx="10692882" cy="461665"/>
          </a:xfrm>
          <a:prstGeom prst="rect">
            <a:avLst/>
          </a:prstGeom>
          <a:noFill/>
        </p:spPr>
        <p:txBody>
          <a:bodyPr wrap="square" rtlCol="0">
            <a:spAutoFit/>
          </a:bodyPr>
          <a:lstStyle/>
          <a:p>
            <a:pPr algn="ctr"/>
            <a:r>
              <a:rPr lang="en-US" sz="2400" dirty="0"/>
              <a:t>What are your </a:t>
            </a:r>
            <a:r>
              <a:rPr lang="en-US" sz="2400" dirty="0">
                <a:hlinkClick r:id="rId3"/>
              </a:rPr>
              <a:t>thoughts</a:t>
            </a:r>
            <a:r>
              <a:rPr lang="en-US" sz="2400" dirty="0"/>
              <a:t>? </a:t>
            </a:r>
          </a:p>
        </p:txBody>
      </p:sp>
    </p:spTree>
    <p:extLst>
      <p:ext uri="{BB962C8B-B14F-4D97-AF65-F5344CB8AC3E}">
        <p14:creationId xmlns:p14="http://schemas.microsoft.com/office/powerpoint/2010/main" val="409824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Problem</a:t>
            </a:r>
          </a:p>
        </p:txBody>
      </p:sp>
      <p:sp>
        <p:nvSpPr>
          <p:cNvPr id="3" name="Content Placeholder 2"/>
          <p:cNvSpPr>
            <a:spLocks noGrp="1"/>
          </p:cNvSpPr>
          <p:nvPr>
            <p:ph idx="1"/>
          </p:nvPr>
        </p:nvSpPr>
        <p:spPr>
          <a:xfrm>
            <a:off x="1154954" y="2603500"/>
            <a:ext cx="10010351" cy="3416300"/>
          </a:xfrm>
        </p:spPr>
        <p:txBody>
          <a:bodyPr>
            <a:normAutofit/>
          </a:bodyPr>
          <a:lstStyle/>
          <a:p>
            <a:pPr marL="342900" lvl="1" indent="-342900"/>
            <a:r>
              <a:rPr lang="en-US" sz="2800" dirty="0"/>
              <a:t>According to the National Center of Education Statistics (2011), the following groups of fourth-grade students were reading below basic levels:</a:t>
            </a:r>
          </a:p>
          <a:p>
            <a:pPr lvl="1"/>
            <a:r>
              <a:rPr lang="en-US" sz="2400" dirty="0"/>
              <a:t> 51% African American</a:t>
            </a:r>
          </a:p>
          <a:p>
            <a:pPr lvl="1"/>
            <a:r>
              <a:rPr lang="en-US" sz="2400" dirty="0"/>
              <a:t>49% Hispanic</a:t>
            </a:r>
          </a:p>
          <a:p>
            <a:pPr lvl="1"/>
            <a:r>
              <a:rPr lang="en-US" sz="2400" dirty="0"/>
              <a:t>53% Native American</a:t>
            </a:r>
          </a:p>
        </p:txBody>
      </p:sp>
    </p:spTree>
    <p:extLst>
      <p:ext uri="{BB962C8B-B14F-4D97-AF65-F5344CB8AC3E}">
        <p14:creationId xmlns:p14="http://schemas.microsoft.com/office/powerpoint/2010/main" val="38521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Significance</a:t>
            </a:r>
          </a:p>
        </p:txBody>
      </p:sp>
      <p:sp>
        <p:nvSpPr>
          <p:cNvPr id="3" name="Content Placeholder 2"/>
          <p:cNvSpPr>
            <a:spLocks noGrp="1"/>
          </p:cNvSpPr>
          <p:nvPr>
            <p:ph idx="1"/>
          </p:nvPr>
        </p:nvSpPr>
        <p:spPr/>
        <p:txBody>
          <a:bodyPr/>
          <a:lstStyle/>
          <a:p>
            <a:r>
              <a:rPr lang="en-US" sz="3200" dirty="0"/>
              <a:t>Literacy skills are important</a:t>
            </a:r>
          </a:p>
          <a:p>
            <a:r>
              <a:rPr lang="en-US" sz="3200" dirty="0"/>
              <a:t>This review is beneficial to all teachers and educators</a:t>
            </a:r>
          </a:p>
          <a:p>
            <a:r>
              <a:rPr lang="en-US" sz="3200" dirty="0"/>
              <a:t>Educators should be aware of research on struggling readers</a:t>
            </a:r>
          </a:p>
          <a:p>
            <a:endParaRPr lang="en-US" dirty="0"/>
          </a:p>
          <a:p>
            <a:pPr marL="0" indent="0">
              <a:buNone/>
            </a:pPr>
            <a:endParaRPr lang="en-US" dirty="0"/>
          </a:p>
        </p:txBody>
      </p:sp>
    </p:spTree>
    <p:extLst>
      <p:ext uri="{BB962C8B-B14F-4D97-AF65-F5344CB8AC3E}">
        <p14:creationId xmlns:p14="http://schemas.microsoft.com/office/powerpoint/2010/main" val="231193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Synthesis of Research</a:t>
            </a:r>
          </a:p>
        </p:txBody>
      </p:sp>
      <p:sp>
        <p:nvSpPr>
          <p:cNvPr id="3" name="Content Placeholder 2"/>
          <p:cNvSpPr>
            <a:spLocks noGrp="1"/>
          </p:cNvSpPr>
          <p:nvPr>
            <p:ph idx="1"/>
          </p:nvPr>
        </p:nvSpPr>
        <p:spPr/>
        <p:txBody>
          <a:bodyPr>
            <a:normAutofit fontScale="92500" lnSpcReduction="10000"/>
          </a:bodyPr>
          <a:lstStyle/>
          <a:p>
            <a:r>
              <a:rPr lang="en-US" sz="3200" dirty="0"/>
              <a:t>E-Books vs. Traditional Printed Books</a:t>
            </a:r>
          </a:p>
          <a:p>
            <a:pPr lvl="1"/>
            <a:r>
              <a:rPr lang="en-US" sz="2400" dirty="0"/>
              <a:t>Reading on different mediums</a:t>
            </a:r>
          </a:p>
          <a:p>
            <a:pPr lvl="1"/>
            <a:r>
              <a:rPr lang="en-US" sz="2400" dirty="0"/>
              <a:t>Reading with provided digital tools</a:t>
            </a:r>
            <a:br>
              <a:rPr lang="en-US" sz="3200" dirty="0"/>
            </a:br>
            <a:endParaRPr lang="en-US" sz="3200" dirty="0"/>
          </a:p>
          <a:p>
            <a:r>
              <a:rPr lang="en-US" sz="3200" dirty="0"/>
              <a:t>Use of apps/computer programs</a:t>
            </a:r>
            <a:br>
              <a:rPr lang="en-US" sz="3200" dirty="0"/>
            </a:br>
            <a:endParaRPr lang="en-US" sz="3200" dirty="0"/>
          </a:p>
          <a:p>
            <a:r>
              <a:rPr lang="en-US" sz="3200" dirty="0"/>
              <a:t>Engagement </a:t>
            </a:r>
          </a:p>
          <a:p>
            <a:pPr marL="0" indent="0">
              <a:buNone/>
            </a:pPr>
            <a:endParaRPr lang="en-US" sz="3200" dirty="0"/>
          </a:p>
        </p:txBody>
      </p:sp>
    </p:spTree>
    <p:extLst>
      <p:ext uri="{BB962C8B-B14F-4D97-AF65-F5344CB8AC3E}">
        <p14:creationId xmlns:p14="http://schemas.microsoft.com/office/powerpoint/2010/main" val="262017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Evaluation of Research</a:t>
            </a:r>
          </a:p>
        </p:txBody>
      </p:sp>
      <p:sp>
        <p:nvSpPr>
          <p:cNvPr id="5" name="Text Placeholder 4"/>
          <p:cNvSpPr>
            <a:spLocks noGrp="1"/>
          </p:cNvSpPr>
          <p:nvPr>
            <p:ph type="body" idx="1"/>
          </p:nvPr>
        </p:nvSpPr>
        <p:spPr/>
        <p:txBody>
          <a:bodyPr/>
          <a:lstStyle/>
          <a:p>
            <a:r>
              <a:rPr lang="en-US" sz="2800" dirty="0"/>
              <a:t>Reliability</a:t>
            </a:r>
          </a:p>
        </p:txBody>
      </p:sp>
      <p:sp>
        <p:nvSpPr>
          <p:cNvPr id="6" name="Content Placeholder 5"/>
          <p:cNvSpPr>
            <a:spLocks noGrp="1"/>
          </p:cNvSpPr>
          <p:nvPr>
            <p:ph sz="half" idx="2"/>
          </p:nvPr>
        </p:nvSpPr>
        <p:spPr/>
        <p:txBody>
          <a:bodyPr>
            <a:normAutofit/>
          </a:bodyPr>
          <a:lstStyle/>
          <a:p>
            <a:r>
              <a:rPr lang="en-US" sz="2400" dirty="0"/>
              <a:t>All stated their methods and procedures</a:t>
            </a:r>
          </a:p>
          <a:p>
            <a:r>
              <a:rPr lang="en-US" sz="2400" dirty="0"/>
              <a:t>Included results </a:t>
            </a:r>
          </a:p>
          <a:p>
            <a:r>
              <a:rPr lang="en-US" sz="2400" dirty="0"/>
              <a:t>Peer reviewed </a:t>
            </a:r>
          </a:p>
          <a:p>
            <a:r>
              <a:rPr lang="en-US" sz="2400" dirty="0"/>
              <a:t>Credible journals</a:t>
            </a:r>
          </a:p>
        </p:txBody>
      </p:sp>
      <p:sp>
        <p:nvSpPr>
          <p:cNvPr id="7" name="Text Placeholder 6"/>
          <p:cNvSpPr>
            <a:spLocks noGrp="1"/>
          </p:cNvSpPr>
          <p:nvPr>
            <p:ph type="body" sz="quarter" idx="3"/>
          </p:nvPr>
        </p:nvSpPr>
        <p:spPr/>
        <p:txBody>
          <a:bodyPr/>
          <a:lstStyle/>
          <a:p>
            <a:r>
              <a:rPr lang="en-US" sz="2800" dirty="0"/>
              <a:t>Our Evaluation</a:t>
            </a:r>
          </a:p>
        </p:txBody>
      </p:sp>
      <p:sp>
        <p:nvSpPr>
          <p:cNvPr id="8" name="Content Placeholder 7"/>
          <p:cNvSpPr>
            <a:spLocks noGrp="1"/>
          </p:cNvSpPr>
          <p:nvPr>
            <p:ph sz="quarter" idx="4"/>
          </p:nvPr>
        </p:nvSpPr>
        <p:spPr/>
        <p:txBody>
          <a:bodyPr>
            <a:normAutofit/>
          </a:bodyPr>
          <a:lstStyle/>
          <a:p>
            <a:r>
              <a:rPr lang="en-US" sz="2400" dirty="0"/>
              <a:t>Larger groups of students</a:t>
            </a:r>
          </a:p>
          <a:p>
            <a:r>
              <a:rPr lang="en-US" sz="2400" dirty="0"/>
              <a:t>Extended amount of time per study</a:t>
            </a:r>
          </a:p>
          <a:p>
            <a:r>
              <a:rPr lang="en-US" sz="2400" dirty="0"/>
              <a:t>Same test, different districts</a:t>
            </a:r>
          </a:p>
        </p:txBody>
      </p:sp>
    </p:spTree>
    <p:extLst>
      <p:ext uri="{BB962C8B-B14F-4D97-AF65-F5344CB8AC3E}">
        <p14:creationId xmlns:p14="http://schemas.microsoft.com/office/powerpoint/2010/main" val="112232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154954" y="2427037"/>
            <a:ext cx="9833888" cy="3416300"/>
          </a:xfrm>
        </p:spPr>
        <p:txBody>
          <a:bodyPr>
            <a:noAutofit/>
          </a:bodyPr>
          <a:lstStyle/>
          <a:p>
            <a:r>
              <a:rPr lang="en-US" sz="3200" dirty="0"/>
              <a:t>Technology and digital tools can be used to help improve literacy skills in young learners, if used appropriately </a:t>
            </a:r>
          </a:p>
          <a:p>
            <a:r>
              <a:rPr lang="en-US" sz="3200" dirty="0"/>
              <a:t>Educators can use a variety of digital tools as interventions </a:t>
            </a:r>
          </a:p>
          <a:p>
            <a:r>
              <a:rPr lang="en-US" sz="3200" dirty="0"/>
              <a:t>Teachers should be aware of the rapid changing of technology and its benefits</a:t>
            </a:r>
          </a:p>
        </p:txBody>
      </p:sp>
    </p:spTree>
    <p:extLst>
      <p:ext uri="{BB962C8B-B14F-4D97-AF65-F5344CB8AC3E}">
        <p14:creationId xmlns:p14="http://schemas.microsoft.com/office/powerpoint/2010/main" val="202807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Questions</a:t>
            </a:r>
          </a:p>
        </p:txBody>
      </p:sp>
      <p:sp>
        <p:nvSpPr>
          <p:cNvPr id="3" name="Content Placeholder 2"/>
          <p:cNvSpPr>
            <a:spLocks noGrp="1"/>
          </p:cNvSpPr>
          <p:nvPr>
            <p:ph idx="1"/>
          </p:nvPr>
        </p:nvSpPr>
        <p:spPr>
          <a:xfrm>
            <a:off x="1154954" y="2603500"/>
            <a:ext cx="10042435" cy="3416300"/>
          </a:xfrm>
        </p:spPr>
        <p:txBody>
          <a:bodyPr>
            <a:normAutofit/>
          </a:bodyPr>
          <a:lstStyle/>
          <a:p>
            <a:r>
              <a:rPr lang="en-US" sz="3200" dirty="0"/>
              <a:t>What types of technology do you use with your students? How does it affect them?</a:t>
            </a:r>
            <a:br>
              <a:rPr lang="en-US" sz="3200" dirty="0"/>
            </a:br>
            <a:endParaRPr lang="en-US" sz="3200" dirty="0"/>
          </a:p>
          <a:p>
            <a:r>
              <a:rPr lang="en-US" sz="3200"/>
              <a:t>Questions?</a:t>
            </a:r>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19089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72F7-BA0E-4A6D-B6EB-7CD88FE12F49}"/>
              </a:ext>
            </a:extLst>
          </p:cNvPr>
          <p:cNvSpPr>
            <a:spLocks noGrp="1"/>
          </p:cNvSpPr>
          <p:nvPr>
            <p:ph type="title"/>
          </p:nvPr>
        </p:nvSpPr>
        <p:spPr>
          <a:xfrm>
            <a:off x="495078" y="484718"/>
            <a:ext cx="8761413" cy="706964"/>
          </a:xfrm>
        </p:spPr>
        <p:txBody>
          <a:bodyPr/>
          <a:lstStyle/>
          <a:p>
            <a:r>
              <a:rPr lang="en-US" dirty="0"/>
              <a:t>References</a:t>
            </a:r>
          </a:p>
        </p:txBody>
      </p:sp>
      <p:pic>
        <p:nvPicPr>
          <p:cNvPr id="4" name="Picture 3">
            <a:extLst>
              <a:ext uri="{FF2B5EF4-FFF2-40B4-BE49-F238E27FC236}">
                <a16:creationId xmlns:a16="http://schemas.microsoft.com/office/drawing/2014/main" id="{37935BB3-C659-4F35-957B-2BB42DCAE613}"/>
              </a:ext>
            </a:extLst>
          </p:cNvPr>
          <p:cNvPicPr>
            <a:picLocks noChangeAspect="1"/>
          </p:cNvPicPr>
          <p:nvPr/>
        </p:nvPicPr>
        <p:blipFill>
          <a:blip r:embed="rId2"/>
          <a:stretch>
            <a:fillRect/>
          </a:stretch>
        </p:blipFill>
        <p:spPr>
          <a:xfrm>
            <a:off x="3434744" y="635547"/>
            <a:ext cx="6707173" cy="5991496"/>
          </a:xfrm>
          <a:prstGeom prst="rect">
            <a:avLst/>
          </a:prstGeom>
        </p:spPr>
      </p:pic>
    </p:spTree>
    <p:extLst>
      <p:ext uri="{BB962C8B-B14F-4D97-AF65-F5344CB8AC3E}">
        <p14:creationId xmlns:p14="http://schemas.microsoft.com/office/powerpoint/2010/main" val="2680633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103</TotalTime>
  <Words>773</Words>
  <Application>Microsoft Office PowerPoint</Application>
  <PresentationFormat>Widescreen</PresentationFormat>
  <Paragraphs>90</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 Boardroom</vt:lpstr>
      <vt:lpstr>cfsd           What is the Impact of Digital Tools on Literacy Skills in the Elementary School Setting?  </vt:lpstr>
      <vt:lpstr>Topic</vt:lpstr>
      <vt:lpstr>Problem</vt:lpstr>
      <vt:lpstr>Significance</vt:lpstr>
      <vt:lpstr>Synthesis of Research</vt:lpstr>
      <vt:lpstr>Evaluation of Research</vt:lpstr>
      <vt:lpstr>Conclusion</vt:lpstr>
      <vt:lpstr>Discussion and Questions</vt:lpstr>
      <vt:lpstr>References</vt:lpstr>
    </vt:vector>
  </TitlesOfParts>
  <Company>BCPS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cfsd           What is the Impact of Digital Tools on Literacy Skills in the Elementary School Setting?</dc:title>
  <dc:creator>Antalffy, Gabrielle L</dc:creator>
  <cp:lastModifiedBy>Zurek, Alexandra M.</cp:lastModifiedBy>
  <cp:revision>23</cp:revision>
  <dcterms:created xsi:type="dcterms:W3CDTF">2016-11-29T22:11:49Z</dcterms:created>
  <dcterms:modified xsi:type="dcterms:W3CDTF">2018-09-25T22:12:03Z</dcterms:modified>
</cp:coreProperties>
</file>